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Montserrat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fwyGUBAOD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3176f9228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3176f9228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3176f9228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3176f9228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3176f9228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3176f9228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3176f9228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3176f9228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3176f9228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3176f9228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3176f9228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3176f9228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3176f9228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3176f9228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3176f9228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3176f9228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3176f9228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3176f9228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3176f9228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3176f9228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3176f9228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3176f9228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3176f9228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3176f9228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202122"/>
                </a:solidFill>
                <a:highlight>
                  <a:srgbClr val="FFFFFF"/>
                </a:highlight>
              </a:rPr>
              <a:t>Nel 1992 Albano denuncia Michael Jackson per il plagio di Will You Be There vs I Cigni di Balaka.</a:t>
            </a:r>
            <a:endParaRPr sz="1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202122"/>
                </a:solidFill>
                <a:highlight>
                  <a:srgbClr val="FFFFFF"/>
                </a:highlight>
              </a:rPr>
              <a:t>Hanno 37 note nel ritornello in comune, ma entrambe si ispirano ad una traccia degli Ink Spots del 1939 sprovvista di Copyright.</a:t>
            </a:r>
            <a:endParaRPr sz="1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202122"/>
                </a:solidFill>
                <a:highlight>
                  <a:srgbClr val="FFFFFF"/>
                </a:highlight>
              </a:rPr>
              <a:t>Quindi il plagio non sussiste, e Albano è costretto a pagare le spese processuali</a:t>
            </a:r>
            <a:endParaRPr sz="1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3176f9228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3176f9228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3176f9228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3176f9228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chemeClr val="dk1"/>
                </a:solidFill>
                <a:highlight>
                  <a:srgbClr val="FFFFFF"/>
                </a:highlight>
              </a:rPr>
              <a:t>Nel 1994 esce “Il Postino”, ultimo film interpretato da Massimo Troisi. La pellicola ha un enorme successo e arriva ad avere cinque nomination per gli Academy Awards del 1996. Tra questi, l’unica conquistata è quella per la colonna sonora, firmata da Luis Bacalov. In quel brano, però, Endrigo scorge una somiglianza con </a:t>
            </a:r>
            <a:r>
              <a:rPr lang="it" sz="10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“Nelle mie notti”</a:t>
            </a:r>
            <a:r>
              <a:rPr lang="it" sz="1000">
                <a:solidFill>
                  <a:schemeClr val="dk1"/>
                </a:solidFill>
                <a:highlight>
                  <a:srgbClr val="FFFFFF"/>
                </a:highlight>
              </a:rPr>
              <a:t>, brano che aveva composto nel 1974 insieme al cognato Riccardo Del Turco e all’amico Roberto Margheri.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highlight>
                  <a:srgbClr val="FFFFFF"/>
                </a:highlight>
              </a:rPr>
              <a:t>Nonostante si conoscano molto bene e abbiano collaborato per anni, Endrigo e Bacalov non trovano un punto d’incontro e così parte la causa per plagio. Come da buona tradizione italica, i tempi diventano lunghissimi: in primo grado vince Bacalov, in appello Endrigo, mentre la Cassazione decide di rimandare nuovamente la decisione alla Corte di Appello di Roma. Un intrico giudiziario che si è risolto solo in questi giorni: è arrivata infatti la notizia che Luis Bacalov ha inserito tra gli autori della colonna sonora de “Il postino” anche Endrigo, Del Turco e Margheri.</a:t>
            </a:r>
            <a:endParaRPr sz="1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176f9228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3176f9228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202122"/>
                </a:solidFill>
                <a:highlight>
                  <a:srgbClr val="FFFFFF"/>
                </a:highlight>
              </a:rPr>
              <a:t>1,599,987$ di risarcimento</a:t>
            </a:r>
            <a:endParaRPr sz="10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3176f922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3176f922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3176f9228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3176f9228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3176f9228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3176f9228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3176f9228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3176f922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3176f9228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3176f9228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13.jp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10.jp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12.jp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0" y="-125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100" y="1691150"/>
            <a:ext cx="1764775" cy="17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34993" l="31165" r="29677" t="0"/>
          <a:stretch/>
        </p:blipFill>
        <p:spPr>
          <a:xfrm>
            <a:off x="181350" y="211738"/>
            <a:ext cx="517175" cy="48298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3432500" y="1691150"/>
            <a:ext cx="91200" cy="171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858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755700" y="1687563"/>
            <a:ext cx="39063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>
                <a:latin typeface="Montserrat ExtraBold"/>
                <a:ea typeface="Montserrat ExtraBold"/>
                <a:cs typeface="Montserrat ExtraBold"/>
                <a:sym typeface="Montserrat ExtraBold"/>
              </a:rPr>
              <a:t>Plagiarism</a:t>
            </a:r>
            <a:endParaRPr sz="34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>
                <a:latin typeface="Montserrat ExtraBold"/>
                <a:ea typeface="Montserrat ExtraBold"/>
                <a:cs typeface="Montserrat ExtraBold"/>
                <a:sym typeface="Montserrat ExtraBold"/>
              </a:rPr>
              <a:t>Detection</a:t>
            </a:r>
            <a:endParaRPr sz="34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Montserrat SemiBold"/>
                <a:ea typeface="Montserrat SemiBold"/>
                <a:cs typeface="Montserrat SemiBold"/>
                <a:sym typeface="Montserrat SemiBold"/>
              </a:rPr>
              <a:t>Sviluppo di un’applicazione Android per la rilevazione e la gestione del plagio musicale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9525" y="136250"/>
            <a:ext cx="858475" cy="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613" y="176175"/>
            <a:ext cx="2506313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MUSIC SIMILARITY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838200" y="8799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Nel dubbio controllo su...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838200" y="32189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No.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946901"/>
            <a:ext cx="3648000" cy="10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5">
            <a:alphaModFix/>
          </a:blip>
          <a:srcRect b="28800" l="0" r="0" t="31551"/>
          <a:stretch/>
        </p:blipFill>
        <p:spPr>
          <a:xfrm>
            <a:off x="5413850" y="2060525"/>
            <a:ext cx="2661500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/>
          <p:nvPr/>
        </p:nvSpPr>
        <p:spPr>
          <a:xfrm>
            <a:off x="50" y="-125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725" y="1689238"/>
            <a:ext cx="1764775" cy="17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4">
            <a:alphaModFix/>
          </a:blip>
          <a:srcRect b="34993" l="31165" r="29677" t="0"/>
          <a:stretch/>
        </p:blipFill>
        <p:spPr>
          <a:xfrm>
            <a:off x="181350" y="211738"/>
            <a:ext cx="517175" cy="48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/>
          <p:nvPr/>
        </p:nvSpPr>
        <p:spPr>
          <a:xfrm>
            <a:off x="3991125" y="1689238"/>
            <a:ext cx="91200" cy="171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858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4322962" y="1928925"/>
            <a:ext cx="2780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>
                <a:latin typeface="Montserrat ExtraBold"/>
                <a:ea typeface="Montserrat ExtraBold"/>
                <a:cs typeface="Montserrat ExtraBold"/>
                <a:sym typeface="Montserrat ExtraBold"/>
              </a:rPr>
              <a:t>Plagiarism</a:t>
            </a:r>
            <a:endParaRPr sz="34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>
                <a:latin typeface="Montserrat ExtraBold"/>
                <a:ea typeface="Montserrat ExtraBold"/>
                <a:cs typeface="Montserrat ExtraBold"/>
                <a:sym typeface="Montserrat ExtraBold"/>
              </a:rPr>
              <a:t>Detection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9525" y="136250"/>
            <a:ext cx="858475" cy="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613" y="176175"/>
            <a:ext cx="2506313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I PASSI E I SERVIZI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838200" y="4823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Come Funziona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25" y="2227438"/>
            <a:ext cx="688625" cy="6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295" y="2916050"/>
            <a:ext cx="396876" cy="3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/>
          <p:nvPr/>
        </p:nvSpPr>
        <p:spPr>
          <a:xfrm>
            <a:off x="2082200" y="1850550"/>
            <a:ext cx="873828" cy="852876"/>
          </a:xfrm>
          <a:prstGeom prst="cloud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8325" y="2025451"/>
            <a:ext cx="434500" cy="5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/>
          <p:nvPr/>
        </p:nvSpPr>
        <p:spPr>
          <a:xfrm>
            <a:off x="2758900" y="2688037"/>
            <a:ext cx="873828" cy="852876"/>
          </a:xfrm>
          <a:prstGeom prst="cloud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2851563" y="2914375"/>
            <a:ext cx="6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SemiBold"/>
                <a:ea typeface="Montserrat SemiBold"/>
                <a:cs typeface="Montserrat SemiBold"/>
                <a:sym typeface="Montserrat SemiBold"/>
              </a:rPr>
              <a:t>a b c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7" name="Google Shape;227;p24"/>
          <p:cNvSpPr/>
          <p:nvPr/>
        </p:nvSpPr>
        <p:spPr>
          <a:xfrm rot="-5592569">
            <a:off x="2340898" y="2820885"/>
            <a:ext cx="289354" cy="216932"/>
          </a:xfrm>
          <a:prstGeom prst="bentArrow">
            <a:avLst>
              <a:gd fmla="val 25000" name="adj1"/>
              <a:gd fmla="val 25000" name="adj2"/>
              <a:gd fmla="val 25000" name="adj3"/>
              <a:gd fmla="val 81910" name="adj4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"/>
          <p:cNvSpPr/>
          <p:nvPr/>
        </p:nvSpPr>
        <p:spPr>
          <a:xfrm rot="5396438">
            <a:off x="3051143" y="2232124"/>
            <a:ext cx="289500" cy="216900"/>
          </a:xfrm>
          <a:prstGeom prst="bentArrow">
            <a:avLst>
              <a:gd fmla="val 25000" name="adj1"/>
              <a:gd fmla="val 25000" name="adj2"/>
              <a:gd fmla="val 25000" name="adj3"/>
              <a:gd fmla="val 81910" name="adj4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4"/>
          <p:cNvSpPr/>
          <p:nvPr/>
        </p:nvSpPr>
        <p:spPr>
          <a:xfrm>
            <a:off x="1563675" y="2373300"/>
            <a:ext cx="396900" cy="39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3688975" y="2373300"/>
            <a:ext cx="396900" cy="39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431050" y="1399150"/>
            <a:ext cx="1995825" cy="234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6553775" y="1702350"/>
            <a:ext cx="222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Montserrat SemiBold"/>
                <a:ea typeface="Montserrat SemiBold"/>
                <a:cs typeface="Montserrat SemiBold"/>
                <a:sym typeface="Montserrat SemiBold"/>
              </a:rPr>
              <a:t>calcola la text similarity</a:t>
            </a:r>
            <a:endParaRPr sz="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4431050" y="3818400"/>
            <a:ext cx="222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latin typeface="Montserrat"/>
                <a:ea typeface="Montserrat"/>
                <a:cs typeface="Montserrat"/>
                <a:sym typeface="Montserrat"/>
              </a:rPr>
              <a:t>Meta-Euristica Adattiva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6553775" y="2373300"/>
            <a:ext cx="22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Montserrat SemiBold"/>
                <a:ea typeface="Montserrat SemiBold"/>
                <a:cs typeface="Montserrat SemiBold"/>
                <a:sym typeface="Montserrat SemiBold"/>
              </a:rPr>
              <a:t>genera tutte le combinazioni tra le metriche di text similarity</a:t>
            </a:r>
            <a:endParaRPr sz="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6553775" y="3033250"/>
            <a:ext cx="222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Montserrat SemiBold"/>
                <a:ea typeface="Montserrat SemiBold"/>
                <a:cs typeface="Montserrat SemiBold"/>
                <a:sym typeface="Montserrat SemiBold"/>
              </a:rPr>
              <a:t>individua la miglior combinazione</a:t>
            </a:r>
            <a:endParaRPr sz="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OBIETTIVO DELLA TESI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838200" y="4823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Obiettivo della tesi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948300" y="1825575"/>
            <a:ext cx="724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Montserrat ExtraBold"/>
                <a:ea typeface="Montserrat ExtraBold"/>
                <a:cs typeface="Montserrat ExtraBold"/>
                <a:sym typeface="Montserrat ExtraBold"/>
              </a:rPr>
              <a:t>Rendere fruibili i servizi della piattaforma web tramite applicazione Android, cercando, con il minor numero di modifiche possibile, di farla interagire direttamente con il server legacy esistente.</a:t>
            </a:r>
            <a:endParaRPr sz="1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Montserrat ExtraBold"/>
                <a:ea typeface="Montserrat ExtraBold"/>
                <a:cs typeface="Montserrat ExtraBold"/>
                <a:sym typeface="Montserrat ExtraBold"/>
              </a:rPr>
              <a:t>Il mio lavoro si è basato principalmente sulle modifiche alla piattaforma e sulla realizzazione del back-end dell’applicazione.</a:t>
            </a:r>
            <a:endParaRPr sz="1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2770500" y="4415150"/>
            <a:ext cx="36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Spoiler:  ci sono riuscito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/>
          <p:nvPr/>
        </p:nvSpPr>
        <p:spPr>
          <a:xfrm>
            <a:off x="1707425" y="22653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I PASSI E I SERVIZI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838200" y="4823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I Passi e i Servizi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2197975" y="1792425"/>
            <a:ext cx="5807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Caricamento dei Brani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Conversione dei Brani da XML a Stringhe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Il modulo AI, basandosi sulla MetaEuristica, analizza i due brani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Output dei Risultati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1707425" y="185585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1707425" y="267490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1773275" y="1648775"/>
            <a:ext cx="107700" cy="10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1773275" y="1482025"/>
            <a:ext cx="107700" cy="10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1707425" y="308442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1773275" y="1815525"/>
            <a:ext cx="107700" cy="10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1773275" y="2040450"/>
            <a:ext cx="107700" cy="10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1773275" y="2198825"/>
            <a:ext cx="107700" cy="19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1773275" y="2449975"/>
            <a:ext cx="107700" cy="10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1773275" y="2626200"/>
            <a:ext cx="107700" cy="10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1773275" y="2855313"/>
            <a:ext cx="107700" cy="10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1773275" y="3035725"/>
            <a:ext cx="107700" cy="10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6"/>
          <p:cNvSpPr/>
          <p:nvPr/>
        </p:nvSpPr>
        <p:spPr>
          <a:xfrm>
            <a:off x="1707425" y="3611088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6"/>
          <p:cNvSpPr txBox="1"/>
          <p:nvPr/>
        </p:nvSpPr>
        <p:spPr>
          <a:xfrm>
            <a:off x="2197975" y="3538350"/>
            <a:ext cx="20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Gestione del Catalogo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1707425" y="4003663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 txBox="1"/>
          <p:nvPr/>
        </p:nvSpPr>
        <p:spPr>
          <a:xfrm>
            <a:off x="2197975" y="3930925"/>
            <a:ext cx="20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Area Utente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6506350" y="3820638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6506350" y="416170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6860325" y="3761725"/>
            <a:ext cx="2091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Funzione Legacy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Funzione Sviluppata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7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CARICAMENTO DEI BRANI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838200" y="4823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Caricamento dei Brani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4538850" y="1408575"/>
            <a:ext cx="66300" cy="283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1971013" y="12595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Legacy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6212063" y="12595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Android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1193900" y="2078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1193900" y="2454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1193900" y="2830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"/>
          <p:cNvSpPr/>
          <p:nvPr/>
        </p:nvSpPr>
        <p:spPr>
          <a:xfrm>
            <a:off x="1259750" y="1922850"/>
            <a:ext cx="107700" cy="12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1601050" y="1957525"/>
            <a:ext cx="2704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Presenta il Form nella View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Carica i File nel Form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Recupera il Form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Aggiunta Funzioni Mobile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5139725" y="2078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5205575" y="1922850"/>
            <a:ext cx="107700" cy="12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5139725" y="2454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5139725" y="2830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 txBox="1"/>
          <p:nvPr/>
        </p:nvSpPr>
        <p:spPr>
          <a:xfrm>
            <a:off x="5601600" y="1957525"/>
            <a:ext cx="27042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Presenta l’Activity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Salva il Path dei file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Invia i files tramite richiesta HTTP al Server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1259750" y="3535550"/>
            <a:ext cx="1077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1193900" y="361595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RITORNO DEI RISULTATI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838200" y="4823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Output dei Risultati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4538850" y="1408575"/>
            <a:ext cx="66300" cy="283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1971013" y="12595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Legacy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6212063" y="12595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Android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1193900" y="2078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1193900" y="2454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1193900" y="2830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1259750" y="1922850"/>
            <a:ext cx="107700" cy="12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 txBox="1"/>
          <p:nvPr/>
        </p:nvSpPr>
        <p:spPr>
          <a:xfrm>
            <a:off x="1601050" y="1957525"/>
            <a:ext cx="2937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Riempie il Form con i Risultati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Costruisce la View con il Form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Mostra la View all’Utente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Conversione da Result a JSON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5139725" y="2078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5205575" y="1922850"/>
            <a:ext cx="107700" cy="12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5139725" y="2454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5139725" y="2830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8"/>
          <p:cNvSpPr txBox="1"/>
          <p:nvPr/>
        </p:nvSpPr>
        <p:spPr>
          <a:xfrm>
            <a:off x="5601600" y="1957525"/>
            <a:ext cx="3252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Riceve un file JSON con i risultati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Modella il Fragment in base ai dati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Mostra il Fragment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1259750" y="3535550"/>
            <a:ext cx="1077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1193900" y="361595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LETTURA DAL CATALOGO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838200" y="4823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Lettura dal Catalogo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4538850" y="1408575"/>
            <a:ext cx="66300" cy="283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 txBox="1"/>
          <p:nvPr/>
        </p:nvSpPr>
        <p:spPr>
          <a:xfrm>
            <a:off x="1971013" y="12595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Legacy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6212063" y="12595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Android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1193900" y="2078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>
            <a:off x="1193900" y="2454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1193900" y="2830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>
            <a:off x="1259750" y="1922850"/>
            <a:ext cx="107700" cy="12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 txBox="1"/>
          <p:nvPr/>
        </p:nvSpPr>
        <p:spPr>
          <a:xfrm>
            <a:off x="1601050" y="1957525"/>
            <a:ext cx="2937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Interrogazione sul Database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Costruisce la View con i dati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Mostra la View all’Utente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Conversione da Sentenze a JSON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29"/>
          <p:cNvSpPr/>
          <p:nvPr/>
        </p:nvSpPr>
        <p:spPr>
          <a:xfrm>
            <a:off x="5139725" y="2078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5205575" y="1922850"/>
            <a:ext cx="107700" cy="12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9"/>
          <p:cNvSpPr/>
          <p:nvPr/>
        </p:nvSpPr>
        <p:spPr>
          <a:xfrm>
            <a:off x="5139725" y="2454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9"/>
          <p:cNvSpPr/>
          <p:nvPr/>
        </p:nvSpPr>
        <p:spPr>
          <a:xfrm>
            <a:off x="5139725" y="2830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5601600" y="1957525"/>
            <a:ext cx="3252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Riceve un file JSON con i dati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Modella il Fragment in base ai dati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Mostra il Fragment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1259750" y="3535550"/>
            <a:ext cx="1077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"/>
          <p:cNvSpPr/>
          <p:nvPr/>
        </p:nvSpPr>
        <p:spPr>
          <a:xfrm>
            <a:off x="1193900" y="361595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0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0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0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SCRITTURA SUL  CATALOGO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30"/>
          <p:cNvSpPr txBox="1"/>
          <p:nvPr/>
        </p:nvSpPr>
        <p:spPr>
          <a:xfrm>
            <a:off x="838200" y="4823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Scrittura su Catalogo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4538850" y="1408575"/>
            <a:ext cx="66300" cy="283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0"/>
          <p:cNvSpPr txBox="1"/>
          <p:nvPr/>
        </p:nvSpPr>
        <p:spPr>
          <a:xfrm>
            <a:off x="1971013" y="12595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Legacy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6212063" y="12595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Android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1193900" y="2078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1193900" y="2454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"/>
          <p:cNvSpPr/>
          <p:nvPr/>
        </p:nvSpPr>
        <p:spPr>
          <a:xfrm>
            <a:off x="1193900" y="2830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>
            <a:off x="1259750" y="1922850"/>
            <a:ext cx="107700" cy="12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0"/>
          <p:cNvSpPr txBox="1"/>
          <p:nvPr/>
        </p:nvSpPr>
        <p:spPr>
          <a:xfrm>
            <a:off x="1601050" y="1957525"/>
            <a:ext cx="2937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Fornisce Form all’Utente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Recupera il Form Compilato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Inserisce i dati sul Database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Conversione dati in Sentenze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30"/>
          <p:cNvSpPr/>
          <p:nvPr/>
        </p:nvSpPr>
        <p:spPr>
          <a:xfrm>
            <a:off x="5139725" y="2078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>
            <a:off x="5205575" y="1922850"/>
            <a:ext cx="107700" cy="12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5139725" y="2454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"/>
          <p:cNvSpPr txBox="1"/>
          <p:nvPr/>
        </p:nvSpPr>
        <p:spPr>
          <a:xfrm>
            <a:off x="5601600" y="1957525"/>
            <a:ext cx="3252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Fornisce un Fragment all’Utente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Invia una richiesta HTTP al server con i dati inseriti dall’Utente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0"/>
          <p:cNvSpPr/>
          <p:nvPr/>
        </p:nvSpPr>
        <p:spPr>
          <a:xfrm>
            <a:off x="1259750" y="3535550"/>
            <a:ext cx="1077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1193900" y="361595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1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1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1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AREA UTENTE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838200" y="4823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Area Utente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5" name="Google Shape;395;p31"/>
          <p:cNvSpPr/>
          <p:nvPr/>
        </p:nvSpPr>
        <p:spPr>
          <a:xfrm>
            <a:off x="4538850" y="1408575"/>
            <a:ext cx="66300" cy="283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"/>
          <p:cNvSpPr txBox="1"/>
          <p:nvPr/>
        </p:nvSpPr>
        <p:spPr>
          <a:xfrm>
            <a:off x="1971013" y="12595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Legacy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6212063" y="12595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ExtraBold"/>
                <a:ea typeface="Montserrat ExtraBold"/>
                <a:cs typeface="Montserrat ExtraBold"/>
                <a:sym typeface="Montserrat ExtraBold"/>
              </a:rPr>
              <a:t>Android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8" name="Google Shape;398;p31"/>
          <p:cNvSpPr/>
          <p:nvPr/>
        </p:nvSpPr>
        <p:spPr>
          <a:xfrm>
            <a:off x="1193900" y="2078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"/>
          <p:cNvSpPr/>
          <p:nvPr/>
        </p:nvSpPr>
        <p:spPr>
          <a:xfrm>
            <a:off x="1193900" y="24546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"/>
          <p:cNvSpPr/>
          <p:nvPr/>
        </p:nvSpPr>
        <p:spPr>
          <a:xfrm>
            <a:off x="1259750" y="1922850"/>
            <a:ext cx="107700" cy="87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 txBox="1"/>
          <p:nvPr/>
        </p:nvSpPr>
        <p:spPr>
          <a:xfrm>
            <a:off x="1601050" y="1957525"/>
            <a:ext cx="2937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Autenticazione con Form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Gestione della Sessione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Aggiunta funzione dedicata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5139725" y="20601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5205575" y="1922850"/>
            <a:ext cx="107700" cy="231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5139725" y="24482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 txBox="1"/>
          <p:nvPr/>
        </p:nvSpPr>
        <p:spPr>
          <a:xfrm>
            <a:off x="5601600" y="1957525"/>
            <a:ext cx="3252600" cy="23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Fornisce una Activity all’Utente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Invia una richiesta HTTP al server con i dati inseriti dall’Utente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Se autenticato, salva la mail dell’Utente per interrogazioni al DB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Mostra menù diversi per Utente Registrato e Utente Guest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1"/>
          <p:cNvSpPr/>
          <p:nvPr/>
        </p:nvSpPr>
        <p:spPr>
          <a:xfrm>
            <a:off x="5139725" y="380830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5139725" y="310665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"/>
          <p:cNvSpPr/>
          <p:nvPr/>
        </p:nvSpPr>
        <p:spPr>
          <a:xfrm>
            <a:off x="1259750" y="3535550"/>
            <a:ext cx="1077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1193900" y="361595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5299" y="1806788"/>
            <a:ext cx="1213399" cy="12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5299" y="1806788"/>
            <a:ext cx="1213399" cy="12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Matricola: 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LO SAPEVATE?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4350" y="1430812"/>
            <a:ext cx="1552500" cy="18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7">
            <a:alphaModFix/>
          </a:blip>
          <a:srcRect b="15038" l="0" r="0" t="0"/>
          <a:stretch/>
        </p:blipFill>
        <p:spPr>
          <a:xfrm>
            <a:off x="5607150" y="1430812"/>
            <a:ext cx="1552499" cy="18005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2010600" y="3305938"/>
            <a:ext cx="150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Albano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Montserrat SemiBold"/>
                <a:ea typeface="Montserrat SemiBold"/>
                <a:cs typeface="Montserrat SemiBold"/>
                <a:sym typeface="Montserrat SemiBold"/>
              </a:rPr>
              <a:t>I Cigni di Balaka</a:t>
            </a:r>
            <a:endParaRPr i="1"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629650" y="3305938"/>
            <a:ext cx="150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Michael Jackson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Montserrat SemiBold"/>
                <a:ea typeface="Montserrat SemiBold"/>
                <a:cs typeface="Montserrat SemiBold"/>
                <a:sym typeface="Montserrat SemiBold"/>
              </a:rPr>
              <a:t>Will You Be There</a:t>
            </a:r>
            <a:endParaRPr i="1"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2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2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32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2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GRAZIE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838200" y="2248500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Grazie per l’Attenzione!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8457" l="0" r="0" t="8465"/>
          <a:stretch/>
        </p:blipFill>
        <p:spPr>
          <a:xfrm>
            <a:off x="1984350" y="1430812"/>
            <a:ext cx="1552500" cy="18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LO SAPEVATE?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5">
            <a:alphaModFix/>
          </a:blip>
          <a:srcRect b="0" l="9732" r="25601" t="0"/>
          <a:stretch/>
        </p:blipFill>
        <p:spPr>
          <a:xfrm>
            <a:off x="5607150" y="1430812"/>
            <a:ext cx="1552499" cy="180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5299" y="1806788"/>
            <a:ext cx="1213399" cy="12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010600" y="3305938"/>
            <a:ext cx="150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Sergio Endrigo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it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Nelle Mie Notti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5629650" y="3305938"/>
            <a:ext cx="150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Luis Bacalov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Il Postino</a:t>
            </a:r>
            <a:endParaRPr i="1"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1681" l="0" r="0" t="1671"/>
          <a:stretch/>
        </p:blipFill>
        <p:spPr>
          <a:xfrm>
            <a:off x="1984350" y="1430812"/>
            <a:ext cx="1552500" cy="18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LO SAPEVATE?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5">
            <a:alphaModFix/>
          </a:blip>
          <a:srcRect b="0" l="0" r="11111" t="0"/>
          <a:stretch/>
        </p:blipFill>
        <p:spPr>
          <a:xfrm>
            <a:off x="5607150" y="1430812"/>
            <a:ext cx="1552499" cy="180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5299" y="1806788"/>
            <a:ext cx="1213399" cy="12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2010600" y="3305938"/>
            <a:ext cx="150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Chiffons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it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He’s so Fine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5629650" y="3305938"/>
            <a:ext cx="150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George Harrison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it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My Sweet Lord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13778" t="0"/>
          <a:stretch/>
        </p:blipFill>
        <p:spPr>
          <a:xfrm>
            <a:off x="1984350" y="1430812"/>
            <a:ext cx="1552501" cy="18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LO SAPEVATE?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5">
            <a:alphaModFix/>
          </a:blip>
          <a:srcRect b="0" l="38744" r="0" t="0"/>
          <a:stretch/>
        </p:blipFill>
        <p:spPr>
          <a:xfrm>
            <a:off x="5607150" y="1430812"/>
            <a:ext cx="1552502" cy="180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5299" y="1806788"/>
            <a:ext cx="1213399" cy="12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2010600" y="3305938"/>
            <a:ext cx="150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Isley Brothers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it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Love is a </a:t>
            </a:r>
            <a:endParaRPr i="1" sz="1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it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Wonderful Thing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5629650" y="3305938"/>
            <a:ext cx="150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Michael Bolton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Love is a </a:t>
            </a:r>
            <a:endParaRPr i="1" sz="1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Wonderful Thing</a:t>
            </a:r>
            <a:endParaRPr i="1"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IL PLAGIO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213675" y="1722400"/>
            <a:ext cx="283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Il Plagio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006275" y="2620700"/>
            <a:ext cx="7247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SemiBold"/>
                <a:ea typeface="Montserrat SemiBold"/>
                <a:cs typeface="Montserrat SemiBold"/>
                <a:sym typeface="Montserrat SemiBold"/>
              </a:rPr>
              <a:t>L'Atto del copiare il lavoro di altri e spacciarlo per proprio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latin typeface="Montserrat Medium"/>
                <a:ea typeface="Montserrat Medium"/>
                <a:cs typeface="Montserrat Medium"/>
                <a:sym typeface="Montserrat Medium"/>
              </a:rPr>
              <a:t>Danno Morale e Legale</a:t>
            </a:r>
            <a:endParaRPr i="1"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IL PROBLEMA DEL PLAGIO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838200" y="4823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Come può essere un Plagio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948300" y="1825575"/>
            <a:ext cx="72474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Montserrat ExtraBold"/>
                <a:ea typeface="Montserrat ExtraBold"/>
                <a:cs typeface="Montserrat ExtraBold"/>
                <a:sym typeface="Montserrat ExtraBold"/>
              </a:rPr>
              <a:t>Letterario</a:t>
            </a:r>
            <a:endParaRPr sz="1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Montserrat SemiBold"/>
                <a:ea typeface="Montserrat SemiBold"/>
                <a:cs typeface="Montserrat SemiBold"/>
                <a:sym typeface="Montserrat SemiBold"/>
              </a:rPr>
              <a:t>Utilizzo di parti di una pubblicazione o di uno scritto, appropriandosi in modo fraudolento della proprietà dell’opera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Montserrat ExtraBold"/>
                <a:ea typeface="Montserrat ExtraBold"/>
                <a:cs typeface="Montserrat ExtraBold"/>
                <a:sym typeface="Montserrat ExtraBold"/>
              </a:rPr>
              <a:t>Artistico</a:t>
            </a:r>
            <a:endParaRPr sz="1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it" sz="1300">
                <a:latin typeface="Montserrat SemiBold"/>
                <a:ea typeface="Montserrat SemiBold"/>
                <a:cs typeface="Montserrat SemiBold"/>
                <a:sym typeface="Montserrat SemiBold"/>
              </a:rPr>
              <a:t>opiare un’opera o una parte di essa da altri artisti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IL PROBLEMA DEL PLAGIO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838200" y="1501150"/>
            <a:ext cx="7467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Come si fa a dire oggettivamente se c’è Plagio?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838200" y="28297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Non si può, ma parliamone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577" name="adj1"/>
            </a:avLst>
          </a:prstGeom>
          <a:solidFill>
            <a:srgbClr val="467EA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425" y="116501"/>
            <a:ext cx="813575" cy="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66427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Candidato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Giametta Antonio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Matricola 05121 06027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-303100" y="4502750"/>
            <a:ext cx="23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Montserrat SemiBold"/>
                <a:ea typeface="Montserrat SemiBold"/>
                <a:cs typeface="Montserrat SemiBold"/>
                <a:sym typeface="Montserrat SemiBold"/>
              </a:rPr>
              <a:t>Relatori:</a:t>
            </a: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Rocco Zaccagnino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latin typeface="Montserrat"/>
                <a:ea typeface="Montserrat"/>
                <a:cs typeface="Montserrat"/>
                <a:sym typeface="Montserrat"/>
              </a:rPr>
              <a:t>Roberto De Prisco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140875" y="174475"/>
            <a:ext cx="107700" cy="813600"/>
          </a:xfrm>
          <a:prstGeom prst="rect">
            <a:avLst/>
          </a:prstGeom>
          <a:solidFill>
            <a:srgbClr val="467EA9"/>
          </a:solidFill>
          <a:ln cap="flat" cmpd="sng" w="9525">
            <a:solidFill>
              <a:srgbClr val="467E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 rot="-5400000">
            <a:off x="-1431875" y="2445325"/>
            <a:ext cx="32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Montserrat"/>
                <a:ea typeface="Montserrat"/>
                <a:cs typeface="Montserrat"/>
                <a:sym typeface="Montserrat"/>
              </a:rPr>
              <a:t>IL PROCESSO LEGISLATIVO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838200" y="482375"/>
            <a:ext cx="74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Il Processo Legislativo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2197975" y="1792425"/>
            <a:ext cx="5238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Il Giudice nomina un consulente d’ufficio per una perizia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Viene proposto al consulente l’ascolto dei brani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Montserrat"/>
                <a:ea typeface="Montserrat"/>
                <a:cs typeface="Montserrat"/>
                <a:sym typeface="Montserrat"/>
              </a:rPr>
              <a:t>Verdetto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1773275" y="1792425"/>
            <a:ext cx="107700" cy="109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1707425" y="185585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1707425" y="2265375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1707425" y="2674900"/>
            <a:ext cx="239400" cy="23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1773275" y="1648775"/>
            <a:ext cx="107700" cy="10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1773275" y="1482025"/>
            <a:ext cx="107700" cy="10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968250" y="3255600"/>
            <a:ext cx="109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Montserrat Medium"/>
                <a:ea typeface="Montserrat Medium"/>
                <a:cs typeface="Montserrat Medium"/>
                <a:sym typeface="Montserrat Medium"/>
              </a:rPr>
              <a:t>In caso di: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248" y="3644875"/>
            <a:ext cx="650926" cy="6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1375225" y="3637013"/>
            <a:ext cx="271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0"/>
              <a:buFont typeface="Montserrat ExtraBold"/>
              <a:buChar char="●"/>
            </a:pPr>
            <a:r>
              <a:rPr lang="it" sz="600">
                <a:latin typeface="Montserrat ExtraBold"/>
                <a:ea typeface="Montserrat ExtraBold"/>
                <a:cs typeface="Montserrat ExtraBold"/>
                <a:sym typeface="Montserrat ExtraBold"/>
              </a:rPr>
              <a:t>ritiro del pezzo dal mercato, con sanzioni pecuniarie per l’autore del plagio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266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0"/>
              <a:buFont typeface="Montserrat ExtraBold"/>
              <a:buChar char="●"/>
            </a:pPr>
            <a:r>
              <a:rPr lang="it" sz="600">
                <a:latin typeface="Montserrat ExtraBold"/>
                <a:ea typeface="Montserrat ExtraBold"/>
                <a:cs typeface="Montserrat ExtraBold"/>
                <a:sym typeface="Montserrat ExtraBold"/>
              </a:rPr>
              <a:t>il riconoscimento all’autore originale di parte dei diritti (con relative royalties) su quel pezzo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3173" y="3687575"/>
            <a:ext cx="650926" cy="6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5460150" y="3679713"/>
            <a:ext cx="27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0"/>
              <a:buFont typeface="Montserrat ExtraBold"/>
              <a:buChar char="●"/>
            </a:pPr>
            <a:r>
              <a:rPr lang="it" sz="600">
                <a:latin typeface="Montserrat ExtraBold"/>
                <a:ea typeface="Montserrat ExtraBold"/>
                <a:cs typeface="Montserrat ExtraBold"/>
                <a:sym typeface="Montserrat ExtraBold"/>
              </a:rPr>
              <a:t>Pagamento delle spese processuali per chi ha indetto la causa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